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455" r:id="rId4"/>
  </p:sldMasterIdLst>
  <p:notesMasterIdLst>
    <p:notesMasterId r:id="rId10"/>
  </p:notesMasterIdLst>
  <p:sldIdLst>
    <p:sldId id="270" r:id="rId5"/>
    <p:sldId id="276" r:id="rId6"/>
    <p:sldId id="273" r:id="rId7"/>
    <p:sldId id="272" r:id="rId8"/>
    <p:sldId id="277" r:id="rId9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593" autoAdjust="0"/>
    <p:restoredTop sz="90593" autoAdjust="0"/>
  </p:normalViewPr>
  <p:slideViewPr>
    <p:cSldViewPr snapToGrid="0" snapToObjects="1">
      <p:cViewPr varScale="1">
        <p:scale>
          <a:sx n="138" d="100"/>
          <a:sy n="138" d="100"/>
        </p:scale>
        <p:origin x="704" y="18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9" d="100"/>
        <a:sy n="149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jpeg>
</file>

<file path=ppt/media/image18.tiff>
</file>

<file path=ppt/media/image19.tiff>
</file>

<file path=ppt/media/image2.png>
</file>

<file path=ppt/media/image20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08A0B3-1765-DD43-A68D-FFCA1E96F223}" type="datetimeFigureOut">
              <a:rPr lang="en-US" smtClean="0"/>
              <a:t>5/22/18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B3A277-F4F5-3447-89CD-6C9D9CABD95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4926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B3A277-F4F5-3447-89CD-6C9D9CABD95B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46534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Who you are  &amp;  Background you want to share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B3A277-F4F5-3447-89CD-6C9D9CABD95B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74468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Your current  /  previous position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B3A277-F4F5-3447-89CD-6C9D9CABD95B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07807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What open means in your 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B3A277-F4F5-3447-89CD-6C9D9CABD95B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69326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What open means in your work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B3A277-F4F5-3447-89CD-6C9D9CABD95B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59099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TAOburst-LightTan.png"/>
          <p:cNvPicPr>
            <a:picLocks noChangeAspect="1"/>
          </p:cNvPicPr>
          <p:nvPr userDrawn="1"/>
        </p:nvPicPr>
        <p:blipFill rotWithShape="1">
          <a:blip r:embed="rId2">
            <a:alphaModFix amt="4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94" b="6489"/>
          <a:stretch/>
        </p:blipFill>
        <p:spPr>
          <a:xfrm rot="17477649">
            <a:off x="-997386" y="3796114"/>
            <a:ext cx="3576320" cy="2513393"/>
          </a:xfrm>
          <a:prstGeom prst="rect">
            <a:avLst/>
          </a:prstGeom>
        </p:spPr>
      </p:pic>
      <p:pic>
        <p:nvPicPr>
          <p:cNvPr id="10" name="Picture 9" descr="TAOburst-LightTan.png"/>
          <p:cNvPicPr>
            <a:picLocks noChangeAspect="1"/>
          </p:cNvPicPr>
          <p:nvPr userDrawn="1"/>
        </p:nvPicPr>
        <p:blipFill rotWithShape="1">
          <a:blip r:embed="rId2">
            <a:alphaModFix amt="3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94" b="6489"/>
          <a:stretch/>
        </p:blipFill>
        <p:spPr>
          <a:xfrm>
            <a:off x="3503084" y="-998723"/>
            <a:ext cx="6747630" cy="4742149"/>
          </a:xfrm>
          <a:prstGeom prst="rect">
            <a:avLst/>
          </a:prstGeom>
        </p:spPr>
      </p:pic>
      <p:pic>
        <p:nvPicPr>
          <p:cNvPr id="9" name="Picture 8" descr="OAT_white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8767" y="4691021"/>
            <a:ext cx="863529" cy="278679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1" y="1743559"/>
            <a:ext cx="9143999" cy="199986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43559"/>
            <a:ext cx="7772400" cy="1304021"/>
          </a:xfrm>
        </p:spPr>
        <p:txBody>
          <a:bodyPr>
            <a:normAutofit/>
          </a:bodyPr>
          <a:lstStyle>
            <a:lvl1pPr algn="ctr">
              <a:defRPr sz="40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371600" y="3034875"/>
            <a:ext cx="6400800" cy="708551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1371600" y="2856269"/>
            <a:ext cx="6400800" cy="0"/>
          </a:xfrm>
          <a:prstGeom prst="line">
            <a:avLst/>
          </a:prstGeom>
          <a:ln w="3175" cmpd="sng"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83514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1959">
        <p:fade/>
      </p:transition>
    </mc:Choice>
    <mc:Fallback>
      <p:transition spd="med" advTm="51959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3822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1959">
        <p:fade/>
      </p:transition>
    </mc:Choice>
    <mc:Fallback>
      <p:transition spd="med" advTm="51959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TAOburst-LightTan.png"/>
          <p:cNvPicPr>
            <a:picLocks noChangeAspect="1"/>
          </p:cNvPicPr>
          <p:nvPr userDrawn="1"/>
        </p:nvPicPr>
        <p:blipFill rotWithShape="1">
          <a:blip r:embed="rId2">
            <a:alphaModFix amt="4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94" b="6489"/>
          <a:stretch/>
        </p:blipFill>
        <p:spPr>
          <a:xfrm rot="6378847">
            <a:off x="-1784672" y="724943"/>
            <a:ext cx="6905006" cy="4852752"/>
          </a:xfrm>
          <a:prstGeom prst="rect">
            <a:avLst/>
          </a:prstGeom>
        </p:spPr>
      </p:pic>
      <p:pic>
        <p:nvPicPr>
          <p:cNvPr id="15" name="Picture 14" descr="TAOburst-LightTan.png"/>
          <p:cNvPicPr>
            <a:picLocks noChangeAspect="1"/>
          </p:cNvPicPr>
          <p:nvPr userDrawn="1"/>
        </p:nvPicPr>
        <p:blipFill rotWithShape="1">
          <a:blip r:embed="rId2">
            <a:alphaModFix amt="4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94" b="6489"/>
          <a:stretch/>
        </p:blipFill>
        <p:spPr>
          <a:xfrm rot="17477649">
            <a:off x="5443933" y="-670777"/>
            <a:ext cx="3878784" cy="2725960"/>
          </a:xfrm>
          <a:prstGeom prst="rect">
            <a:avLst/>
          </a:prstGeom>
        </p:spPr>
      </p:pic>
      <p:sp>
        <p:nvSpPr>
          <p:cNvPr id="12" name="Rectangle 11"/>
          <p:cNvSpPr/>
          <p:nvPr userDrawn="1"/>
        </p:nvSpPr>
        <p:spPr>
          <a:xfrm>
            <a:off x="0" y="4679896"/>
            <a:ext cx="9144000" cy="47210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91AF2B4D-6B12-4EDF-87BB-2B55CECB6611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8458200" y="4767263"/>
            <a:ext cx="0" cy="273844"/>
          </a:xfrm>
          <a:prstGeom prst="line">
            <a:avLst/>
          </a:prstGeom>
          <a:ln w="3175" cmpd="sng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OAT_white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868" y="4823015"/>
            <a:ext cx="568665" cy="183520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>
            <a:lvl1pPr algn="ctr"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79882" y="2724357"/>
            <a:ext cx="7778318" cy="1314450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1223948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1959">
        <p:fade/>
      </p:transition>
    </mc:Choice>
    <mc:Fallback>
      <p:transition spd="med" advTm="51959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TAOburst-LightTan.png"/>
          <p:cNvPicPr>
            <a:picLocks noChangeAspect="1"/>
          </p:cNvPicPr>
          <p:nvPr userDrawn="1"/>
        </p:nvPicPr>
        <p:blipFill rotWithShape="1">
          <a:blip r:embed="rId2">
            <a:alphaModFix amt="4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94" b="6489"/>
          <a:stretch/>
        </p:blipFill>
        <p:spPr>
          <a:xfrm rot="6378847">
            <a:off x="-1784672" y="724943"/>
            <a:ext cx="6905006" cy="4852752"/>
          </a:xfrm>
          <a:prstGeom prst="rect">
            <a:avLst/>
          </a:prstGeom>
        </p:spPr>
      </p:pic>
      <p:pic>
        <p:nvPicPr>
          <p:cNvPr id="19" name="Picture 18" descr="TAOburst-LightTan.png"/>
          <p:cNvPicPr>
            <a:picLocks noChangeAspect="1"/>
          </p:cNvPicPr>
          <p:nvPr userDrawn="1"/>
        </p:nvPicPr>
        <p:blipFill rotWithShape="1">
          <a:blip r:embed="rId2">
            <a:alphaModFix amt="4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94" b="6489"/>
          <a:stretch/>
        </p:blipFill>
        <p:spPr>
          <a:xfrm rot="17477649">
            <a:off x="5443933" y="-670777"/>
            <a:ext cx="3878784" cy="2725960"/>
          </a:xfrm>
          <a:prstGeom prst="rect">
            <a:avLst/>
          </a:prstGeom>
        </p:spPr>
      </p:pic>
      <p:sp>
        <p:nvSpPr>
          <p:cNvPr id="12" name="Rectangle 11"/>
          <p:cNvSpPr/>
          <p:nvPr userDrawn="1"/>
        </p:nvSpPr>
        <p:spPr>
          <a:xfrm>
            <a:off x="0" y="4679896"/>
            <a:ext cx="9144000" cy="47210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91AF2B4D-6B12-4EDF-87BB-2B55CECB6611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8458200" y="4767263"/>
            <a:ext cx="0" cy="273844"/>
          </a:xfrm>
          <a:prstGeom prst="line">
            <a:avLst/>
          </a:prstGeom>
          <a:ln w="3175" cmpd="sng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>
            <a:lvl1pPr algn="ctr"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79882" y="2724357"/>
            <a:ext cx="7778318" cy="1314450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4" name="Picture 13" descr="OAT_white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868" y="4823015"/>
            <a:ext cx="568665" cy="183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80909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1959">
        <p:fade/>
      </p:transition>
    </mc:Choice>
    <mc:Fallback>
      <p:transition spd="med" advTm="51959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Section Header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TAOburst-LightTan.png"/>
          <p:cNvPicPr>
            <a:picLocks noChangeAspect="1"/>
          </p:cNvPicPr>
          <p:nvPr userDrawn="1"/>
        </p:nvPicPr>
        <p:blipFill rotWithShape="1">
          <a:blip r:embed="rId2">
            <a:alphaModFix amt="7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94" b="6489"/>
          <a:stretch/>
        </p:blipFill>
        <p:spPr>
          <a:xfrm rot="6378847">
            <a:off x="-1784672" y="724943"/>
            <a:ext cx="6905006" cy="4852752"/>
          </a:xfrm>
          <a:prstGeom prst="rect">
            <a:avLst/>
          </a:prstGeom>
        </p:spPr>
      </p:pic>
      <p:sp>
        <p:nvSpPr>
          <p:cNvPr id="12" name="Rectangle 11"/>
          <p:cNvSpPr/>
          <p:nvPr userDrawn="1"/>
        </p:nvSpPr>
        <p:spPr>
          <a:xfrm>
            <a:off x="0" y="4679896"/>
            <a:ext cx="9144000" cy="472109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OAT_white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868" y="4823015"/>
            <a:ext cx="568665" cy="183520"/>
          </a:xfrm>
          <a:prstGeom prst="rect">
            <a:avLst/>
          </a:prstGeom>
        </p:spPr>
      </p:pic>
      <p:pic>
        <p:nvPicPr>
          <p:cNvPr id="17" name="Picture 16" descr="TAOburst-LightTan.png"/>
          <p:cNvPicPr>
            <a:picLocks noChangeAspect="1"/>
          </p:cNvPicPr>
          <p:nvPr userDrawn="1"/>
        </p:nvPicPr>
        <p:blipFill rotWithShape="1">
          <a:blip r:embed="rId2">
            <a:alphaModFix amt="7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94" b="6489"/>
          <a:stretch/>
        </p:blipFill>
        <p:spPr>
          <a:xfrm rot="17477649">
            <a:off x="5443933" y="-670777"/>
            <a:ext cx="3878784" cy="2725960"/>
          </a:xfrm>
          <a:prstGeom prst="rect">
            <a:avLst/>
          </a:prstGeo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91AF2B4D-6B12-4EDF-87BB-2B55CECB6611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8448076" y="4767263"/>
            <a:ext cx="0" cy="273844"/>
          </a:xfrm>
          <a:prstGeom prst="line">
            <a:avLst/>
          </a:prstGeom>
          <a:ln w="3175" cmpd="sng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>
            <a:lvl1pPr algn="ctr"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79882" y="2724357"/>
            <a:ext cx="7778318" cy="1314450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6360290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1959">
        <p:fade/>
      </p:transition>
    </mc:Choice>
    <mc:Fallback>
      <p:transition spd="med" advTm="51959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100"/>
            </a:lvl2pPr>
            <a:lvl3pPr>
              <a:defRPr sz="2100"/>
            </a:lvl3pPr>
            <a:lvl4pPr>
              <a:defRPr sz="2100"/>
            </a:lvl4pPr>
            <a:lvl5pPr>
              <a:defRPr sz="21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100"/>
            </a:lvl2pPr>
            <a:lvl3pPr>
              <a:defRPr sz="2100"/>
            </a:lvl3pPr>
            <a:lvl4pPr>
              <a:defRPr sz="2100"/>
            </a:lvl4pPr>
            <a:lvl5pPr>
              <a:defRPr sz="21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5946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1959">
        <p:fade/>
      </p:transition>
    </mc:Choice>
    <mc:Fallback>
      <p:transition spd="med" advTm="51959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7200" y="1151335"/>
            <a:ext cx="4040188" cy="479822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100"/>
            </a:lvl2pPr>
            <a:lvl3pPr>
              <a:defRPr sz="2100"/>
            </a:lvl3pPr>
            <a:lvl4pPr>
              <a:defRPr sz="2100"/>
            </a:lvl4pPr>
            <a:lvl5pPr>
              <a:defRPr sz="21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45026" y="1151335"/>
            <a:ext cx="4041775" cy="479822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100"/>
            </a:lvl2pPr>
            <a:lvl3pPr>
              <a:defRPr sz="2100"/>
            </a:lvl3pPr>
            <a:lvl4pPr>
              <a:defRPr sz="2100"/>
            </a:lvl4pPr>
            <a:lvl5pPr>
              <a:defRPr sz="21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8244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1959">
        <p:fade/>
      </p:transition>
    </mc:Choice>
    <mc:Fallback>
      <p:transition spd="med" advTm="51959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TAOburst-LightTan.png"/>
          <p:cNvPicPr>
            <a:picLocks noChangeAspect="1"/>
          </p:cNvPicPr>
          <p:nvPr/>
        </p:nvPicPr>
        <p:blipFill rotWithShape="1">
          <a:blip r:embed="rId9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94" b="6489"/>
          <a:stretch/>
        </p:blipFill>
        <p:spPr>
          <a:xfrm rot="2003439">
            <a:off x="3857025" y="186392"/>
            <a:ext cx="7196722" cy="379343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4679896"/>
            <a:ext cx="9144000" cy="472109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2868" y="205979"/>
            <a:ext cx="8798264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2868" y="1200151"/>
            <a:ext cx="8798264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409096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2810" y="4767263"/>
            <a:ext cx="3821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2066355A-084C-D24E-9AD2-7E4FC41EA62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8447157" y="4767263"/>
            <a:ext cx="0" cy="273844"/>
          </a:xfrm>
          <a:prstGeom prst="line">
            <a:avLst/>
          </a:prstGeom>
          <a:ln w="3175" cmpd="sng"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OAT_white.png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868" y="4823015"/>
            <a:ext cx="568665" cy="183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843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456" r:id="rId1"/>
    <p:sldLayoutId id="2147493457" r:id="rId2"/>
    <p:sldLayoutId id="2147493458" r:id="rId3"/>
    <p:sldLayoutId id="2147493461" r:id="rId4"/>
    <p:sldLayoutId id="2147493462" r:id="rId5"/>
    <p:sldLayoutId id="2147493459" r:id="rId6"/>
    <p:sldLayoutId id="2147493460" r:id="rId7"/>
  </p:sldLayoutIdLst>
  <mc:AlternateContent xmlns:mc="http://schemas.openxmlformats.org/markup-compatibility/2006">
    <mc:Choice xmlns:p14="http://schemas.microsoft.com/office/powerpoint/2010/main" Requires="p14">
      <p:transition spd="med" p14:dur="700" advTm="51959">
        <p:fade/>
      </p:transition>
    </mc:Choice>
    <mc:Fallback>
      <p:transition spd="med" advTm="51959"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90000"/>
              <a:lumOff val="10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chemeClr val="accent2"/>
        </a:buClr>
        <a:buFont typeface="Arial"/>
        <a:buChar char="•"/>
        <a:defRPr sz="2400" kern="1200">
          <a:solidFill>
            <a:schemeClr val="tx1">
              <a:lumMod val="90000"/>
              <a:lumOff val="10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Clr>
          <a:schemeClr val="accent2"/>
        </a:buClr>
        <a:buSzPct val="100000"/>
        <a:buFont typeface="Lucida Grande"/>
        <a:buChar char="-"/>
        <a:defRPr sz="2100" kern="1200">
          <a:solidFill>
            <a:schemeClr val="tx1">
              <a:lumMod val="90000"/>
              <a:lumOff val="10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Clr>
          <a:schemeClr val="accent2"/>
        </a:buClr>
        <a:buFont typeface="Arial"/>
        <a:buChar char="•"/>
        <a:defRPr sz="2100" kern="1200">
          <a:solidFill>
            <a:schemeClr val="tx1">
              <a:lumMod val="90000"/>
              <a:lumOff val="10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Clr>
          <a:schemeClr val="accent2"/>
        </a:buClr>
        <a:buFont typeface="Lucida Grande"/>
        <a:buChar char="-"/>
        <a:defRPr sz="2100" kern="1200">
          <a:solidFill>
            <a:schemeClr val="tx1">
              <a:lumMod val="90000"/>
              <a:lumOff val="10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Clr>
          <a:schemeClr val="accent2"/>
        </a:buClr>
        <a:buFont typeface="Arial"/>
        <a:buChar char="•"/>
        <a:defRPr sz="2100" kern="1200">
          <a:solidFill>
            <a:schemeClr val="tx1">
              <a:lumMod val="90000"/>
              <a:lumOff val="10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tiff"/><Relationship Id="rId13" Type="http://schemas.openxmlformats.org/officeDocument/2006/relationships/image" Target="../media/image13.tiff"/><Relationship Id="rId3" Type="http://schemas.openxmlformats.org/officeDocument/2006/relationships/image" Target="../media/image3.tiff"/><Relationship Id="rId7" Type="http://schemas.openxmlformats.org/officeDocument/2006/relationships/image" Target="../media/image7.tiff"/><Relationship Id="rId12" Type="http://schemas.openxmlformats.org/officeDocument/2006/relationships/image" Target="../media/image1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tiff"/><Relationship Id="rId11" Type="http://schemas.openxmlformats.org/officeDocument/2006/relationships/image" Target="../media/image11.tiff"/><Relationship Id="rId5" Type="http://schemas.openxmlformats.org/officeDocument/2006/relationships/image" Target="../media/image5.tiff"/><Relationship Id="rId10" Type="http://schemas.openxmlformats.org/officeDocument/2006/relationships/image" Target="../media/image10.tiff"/><Relationship Id="rId4" Type="http://schemas.openxmlformats.org/officeDocument/2006/relationships/image" Target="../media/image4.tiff"/><Relationship Id="rId9" Type="http://schemas.openxmlformats.org/officeDocument/2006/relationships/image" Target="../media/image9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tiff"/><Relationship Id="rId4" Type="http://schemas.openxmlformats.org/officeDocument/2006/relationships/image" Target="../media/image15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tiff"/><Relationship Id="rId5" Type="http://schemas.openxmlformats.org/officeDocument/2006/relationships/image" Target="../media/image19.tiff"/><Relationship Id="rId4" Type="http://schemas.openxmlformats.org/officeDocument/2006/relationships/image" Target="../media/image1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85800" y="1959952"/>
            <a:ext cx="7772400" cy="604829"/>
          </a:xfrm>
        </p:spPr>
        <p:txBody>
          <a:bodyPr>
            <a:normAutofit fontScale="90000"/>
          </a:bodyPr>
          <a:lstStyle/>
          <a:p>
            <a:r>
              <a:rPr lang="en-GB" dirty="0"/>
              <a:t>Re-imagining Assessment and Accountability in an Open World</a:t>
            </a:r>
          </a:p>
        </p:txBody>
      </p:sp>
      <p:sp>
        <p:nvSpPr>
          <p:cNvPr id="3" name="Title 3">
            <a:extLst>
              <a:ext uri="{FF2B5EF4-FFF2-40B4-BE49-F238E27FC236}">
                <a16:creationId xmlns:a16="http://schemas.microsoft.com/office/drawing/2014/main" id="{55239874-7E5A-3F49-B9ED-070056A20E35}"/>
              </a:ext>
            </a:extLst>
          </p:cNvPr>
          <p:cNvSpPr txBox="1">
            <a:spLocks/>
          </p:cNvSpPr>
          <p:nvPr/>
        </p:nvSpPr>
        <p:spPr>
          <a:xfrm>
            <a:off x="685800" y="3015601"/>
            <a:ext cx="7772400" cy="6048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800" dirty="0"/>
              <a:t>Marc Oswald cold open</a:t>
            </a:r>
          </a:p>
        </p:txBody>
      </p:sp>
    </p:spTree>
    <p:extLst>
      <p:ext uri="{BB962C8B-B14F-4D97-AF65-F5344CB8AC3E}">
        <p14:creationId xmlns:p14="http://schemas.microsoft.com/office/powerpoint/2010/main" val="20063275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1959">
        <p:fade/>
      </p:transition>
    </mc:Choice>
    <mc:Fallback>
      <p:transition spd="med" advTm="51959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42D3558-75E1-CF49-9014-4165D3C331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002754" cy="112955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A52D455-CE57-9D42-BE34-68907ABA52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9510" y="-26255"/>
            <a:ext cx="3419043" cy="228070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8EBB7AF-0003-264D-92F6-AA7FD3E3E8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56926" y="-22715"/>
            <a:ext cx="3469971" cy="227716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F98EA3D-2CA9-AB4E-AACC-7EC05AFEF87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00183" y="2253909"/>
            <a:ext cx="2943817" cy="241981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671702F-2A10-A640-B0A7-5DA496E37F0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88800" y="-133311"/>
            <a:ext cx="1255199" cy="238776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9F4A8E8-708B-E947-B92F-ECAD564DB37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2253909"/>
            <a:ext cx="3044438" cy="242115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6FDF18F-BB77-A948-83E7-8AE3033CEB0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531978" y="3510404"/>
            <a:ext cx="2180665" cy="74060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86DCCD8-F342-0E42-92BA-9B479662F21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470287" y="3458400"/>
            <a:ext cx="2304046" cy="84461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8C8C5FF-81A0-5D48-A68E-54A3491C04E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348063" y="3065101"/>
            <a:ext cx="2548495" cy="1608625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D3685FC2-C858-C74F-AD73-80050591CF71}"/>
              </a:ext>
            </a:extLst>
          </p:cNvPr>
          <p:cNvGrpSpPr>
            <a:grpSpLocks noChangeAspect="1"/>
          </p:cNvGrpSpPr>
          <p:nvPr/>
        </p:nvGrpSpPr>
        <p:grpSpPr>
          <a:xfrm>
            <a:off x="2882660" y="2253910"/>
            <a:ext cx="3669909" cy="833776"/>
            <a:chOff x="2893" y="3088414"/>
            <a:chExt cx="5412110" cy="1229591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604B3EA4-AD0F-B24E-8510-4E709450791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2463985" y="3088414"/>
              <a:ext cx="2951018" cy="1229591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0318B7F-5E55-694E-B152-2F031E01211D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2893" y="3088414"/>
              <a:ext cx="2459182" cy="12295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162603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1959">
        <p:fade/>
      </p:transition>
    </mc:Choice>
    <mc:Fallback>
      <p:transition spd="med" advTm="5195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93DE0A3-678B-D143-AEF4-66F2C2A02C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-1" y="-1"/>
            <a:ext cx="4572000" cy="309603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0AFAE7E-C01F-3D48-B2D8-BA4CD14B2E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4830617" y="-1"/>
            <a:ext cx="4313381" cy="506133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AD523E0-3580-4542-AFCF-375F8C1997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44128" y="0"/>
            <a:ext cx="6255741" cy="4691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7357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51959"/>
    </mc:Choice>
    <mc:Fallback>
      <p:transition advTm="519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A98554A-AAA2-D447-9B82-0A10C1C51B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8577" y="0"/>
            <a:ext cx="6869150" cy="4679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9830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1959">
        <p:fade/>
      </p:transition>
    </mc:Choice>
    <mc:Fallback>
      <p:transition spd="med" advTm="5195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47AB023-C010-364D-BE0A-B82488D67A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5" y="-22304"/>
            <a:ext cx="6255741" cy="469180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CFD1BEF-7291-6A44-8E9B-8D8370483BEC}"/>
              </a:ext>
            </a:extLst>
          </p:cNvPr>
          <p:cNvSpPr/>
          <p:nvPr/>
        </p:nvSpPr>
        <p:spPr>
          <a:xfrm>
            <a:off x="2408663" y="289932"/>
            <a:ext cx="3958683" cy="429321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6F58383-2F9E-1346-8D63-07D9AF956C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1853" y="190369"/>
            <a:ext cx="2697347" cy="352306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2E8E15A-E8FC-1546-9F79-31000EAEF0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58904" y="2367084"/>
            <a:ext cx="4785096" cy="224666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3936B19-151C-404B-A12B-3B6F9277A6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65717" y="595680"/>
            <a:ext cx="6499503" cy="4081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594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1959">
        <p:fade/>
      </p:transition>
    </mc:Choice>
    <mc:Fallback>
      <p:transition spd="med" advTm="5195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theme/theme1.xml><?xml version="1.0" encoding="utf-8"?>
<a:theme xmlns:a="http://schemas.openxmlformats.org/drawingml/2006/main" name="OAT corp">
  <a:themeElements>
    <a:clrScheme name="OAT">
      <a:dk1>
        <a:srgbClr val="1E1E1B"/>
      </a:dk1>
      <a:lt1>
        <a:sysClr val="window" lastClr="FFFFFF"/>
      </a:lt1>
      <a:dk2>
        <a:srgbClr val="8E8378"/>
      </a:dk2>
      <a:lt2>
        <a:srgbClr val="F5F4F0"/>
      </a:lt2>
      <a:accent1>
        <a:srgbClr val="18426C"/>
      </a:accent1>
      <a:accent2>
        <a:srgbClr val="A01327"/>
      </a:accent2>
      <a:accent3>
        <a:srgbClr val="C18925"/>
      </a:accent3>
      <a:accent4>
        <a:srgbClr val="0E456B"/>
      </a:accent4>
      <a:accent5>
        <a:srgbClr val="449FDB"/>
      </a:accent5>
      <a:accent6>
        <a:srgbClr val="000000"/>
      </a:accent6>
      <a:hlink>
        <a:srgbClr val="18426C"/>
      </a:hlink>
      <a:folHlink>
        <a:srgbClr val="18426C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ＭＳ ゴシック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ＭＳ ゴシック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Props1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B6F2769-7194-4217-93D3-3AF3A4742282}">
  <ds:schemaRefs>
    <ds:schemaRef ds:uri="http://schemas.microsoft.com/office/2006/metadata/properties"/>
    <ds:schemaRef ds:uri="http://schemas.microsoft.com/office/infopath/2007/PartnerControls"/>
    <ds:schemaRef ds:uri="http://schemas.microsoft.com/sharepoint/v3/field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OAT corp</Template>
  <TotalTime>1231</TotalTime>
  <Words>43</Words>
  <Application>Microsoft Macintosh PowerPoint</Application>
  <PresentationFormat>On-screen Show (16:9)</PresentationFormat>
  <Paragraphs>14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Gill Sans MT</vt:lpstr>
      <vt:lpstr>Lucida Grande</vt:lpstr>
      <vt:lpstr>OAT corp</vt:lpstr>
      <vt:lpstr>Re-imagining Assessment and Accountability in an Open World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Marc O.</dc:creator>
  <cp:keywords/>
  <dc:description/>
  <cp:lastModifiedBy>Marc Oswald</cp:lastModifiedBy>
  <cp:revision>69</cp:revision>
  <dcterms:created xsi:type="dcterms:W3CDTF">2018-05-21T22:25:07Z</dcterms:created>
  <dcterms:modified xsi:type="dcterms:W3CDTF">2018-05-23T13:44:36Z</dcterms:modified>
  <cp:category/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

<file path=docProps/thumbnail.jpeg>
</file>